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7" r:id="rId3"/>
    <p:sldId id="268" r:id="rId4"/>
    <p:sldId id="269" r:id="rId5"/>
    <p:sldId id="27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79" autoAdjust="0"/>
    <p:restoredTop sz="94249" autoAdjust="0"/>
  </p:normalViewPr>
  <p:slideViewPr>
    <p:cSldViewPr>
      <p:cViewPr varScale="1">
        <p:scale>
          <a:sx n="85" d="100"/>
          <a:sy n="85" d="100"/>
        </p:scale>
        <p:origin x="67" y="28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9F7025-33D9-4E9F-9955-A14222A03D05}" type="datetimeFigureOut">
              <a:rPr lang="en-US" smtClean="0"/>
              <a:t>09/10/2021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D3E3EA-CC6A-448F-83C3-9A526F33CF9E}" type="slidenum">
              <a:rPr lang="en-US" smtClean="0"/>
              <a:t>‹#›</a:t>
            </a:fld>
            <a:endParaRPr lang="en-US"/>
          </a:p>
        </p:txBody>
      </p:sp>
    </p:spTree>
    <p:extLst>
      <p:ext uri="{BB962C8B-B14F-4D97-AF65-F5344CB8AC3E}">
        <p14:creationId xmlns:p14="http://schemas.microsoft.com/office/powerpoint/2010/main" val="135252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1</a:t>
            </a:fld>
            <a:endParaRPr lang="en-US"/>
          </a:p>
        </p:txBody>
      </p:sp>
    </p:spTree>
    <p:extLst>
      <p:ext uri="{BB962C8B-B14F-4D97-AF65-F5344CB8AC3E}">
        <p14:creationId xmlns:p14="http://schemas.microsoft.com/office/powerpoint/2010/main" val="4261854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2</a:t>
            </a:fld>
            <a:endParaRPr lang="en-US"/>
          </a:p>
        </p:txBody>
      </p:sp>
    </p:spTree>
    <p:extLst>
      <p:ext uri="{BB962C8B-B14F-4D97-AF65-F5344CB8AC3E}">
        <p14:creationId xmlns:p14="http://schemas.microsoft.com/office/powerpoint/2010/main" val="2679113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3</a:t>
            </a:fld>
            <a:endParaRPr lang="en-US"/>
          </a:p>
        </p:txBody>
      </p:sp>
    </p:spTree>
    <p:extLst>
      <p:ext uri="{BB962C8B-B14F-4D97-AF65-F5344CB8AC3E}">
        <p14:creationId xmlns:p14="http://schemas.microsoft.com/office/powerpoint/2010/main" val="282076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4</a:t>
            </a:fld>
            <a:endParaRPr lang="en-US"/>
          </a:p>
        </p:txBody>
      </p:sp>
    </p:spTree>
    <p:extLst>
      <p:ext uri="{BB962C8B-B14F-4D97-AF65-F5344CB8AC3E}">
        <p14:creationId xmlns:p14="http://schemas.microsoft.com/office/powerpoint/2010/main" val="2916827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5</a:t>
            </a:fld>
            <a:endParaRPr lang="en-US"/>
          </a:p>
        </p:txBody>
      </p:sp>
    </p:spTree>
    <p:extLst>
      <p:ext uri="{BB962C8B-B14F-4D97-AF65-F5344CB8AC3E}">
        <p14:creationId xmlns:p14="http://schemas.microsoft.com/office/powerpoint/2010/main" val="3595646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6</a:t>
            </a:fld>
            <a:endParaRPr lang="en-US"/>
          </a:p>
        </p:txBody>
      </p:sp>
    </p:spTree>
    <p:extLst>
      <p:ext uri="{BB962C8B-B14F-4D97-AF65-F5344CB8AC3E}">
        <p14:creationId xmlns:p14="http://schemas.microsoft.com/office/powerpoint/2010/main" val="1427860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3636725410"/>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294119352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423121818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37"/>
          <p:cNvSpPr>
            <a:spLocks noChangeArrowheads="1"/>
          </p:cNvSpPr>
          <p:nvPr userDrawn="1"/>
        </p:nvSpPr>
        <p:spPr bwMode="auto">
          <a:xfrm flipH="1">
            <a:off x="0" y="6460968"/>
            <a:ext cx="12192000" cy="397032"/>
          </a:xfrm>
          <a:prstGeom prst="rect">
            <a:avLst/>
          </a:prstGeom>
          <a:gradFill rotWithShape="1">
            <a:gsLst>
              <a:gs pos="0">
                <a:schemeClr val="bg1"/>
              </a:gs>
              <a:gs pos="100000">
                <a:srgbClr val="FF66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p>
            <a:pPr algn="r">
              <a:lnSpc>
                <a:spcPct val="180000"/>
              </a:lnSpc>
            </a:pPr>
            <a:endParaRPr lang="en-US" sz="1100" b="1" baseline="0">
              <a:solidFill>
                <a:srgbClr val="0070C0"/>
              </a:solidFill>
              <a:latin typeface="Times New Roman" pitchFamily="18" charset="0"/>
              <a:cs typeface="Times New Roman" pitchFamily="18" charset="0"/>
            </a:endParaRPr>
          </a:p>
        </p:txBody>
      </p:sp>
      <p:sp>
        <p:nvSpPr>
          <p:cNvPr id="11" name="Slide Number Placeholder 5"/>
          <p:cNvSpPr>
            <a:spLocks noGrp="1"/>
          </p:cNvSpPr>
          <p:nvPr>
            <p:ph type="sldNum" sz="quarter" idx="12"/>
          </p:nvPr>
        </p:nvSpPr>
        <p:spPr>
          <a:xfrm>
            <a:off x="9347200" y="6467476"/>
            <a:ext cx="2844800" cy="365125"/>
          </a:xfrm>
        </p:spPr>
        <p:txBody>
          <a:bodyPr/>
          <a:lstStyle>
            <a:lvl1pPr>
              <a:defRPr sz="1500" b="0" i="1">
                <a:solidFill>
                  <a:srgbClr val="002060"/>
                </a:solidFill>
                <a:latin typeface="Times New Roman" panose="02020603050405020304" pitchFamily="18" charset="0"/>
                <a:cs typeface="Times New Roman" panose="02020603050405020304" pitchFamily="18" charset="0"/>
              </a:defRPr>
            </a:lvl1pPr>
          </a:lstStyle>
          <a:p>
            <a:r>
              <a:rPr lang="en-US"/>
              <a:t>Trang </a:t>
            </a:r>
            <a:fld id="{99166BD8-DA3C-4BE0-9C00-AA0485D1F6DE}" type="slidenum">
              <a:rPr lang="en-US" smtClean="0"/>
              <a:pPr/>
              <a:t>‹#›</a:t>
            </a:fld>
            <a:endParaRPr lang="en-US"/>
          </a:p>
        </p:txBody>
      </p:sp>
      <p:sp>
        <p:nvSpPr>
          <p:cNvPr id="12" name="Rectangle 11"/>
          <p:cNvSpPr>
            <a:spLocks noChangeArrowheads="1"/>
          </p:cNvSpPr>
          <p:nvPr userDrawn="1"/>
        </p:nvSpPr>
        <p:spPr bwMode="auto">
          <a:xfrm>
            <a:off x="0" y="705"/>
            <a:ext cx="12192000" cy="424027"/>
          </a:xfrm>
          <a:prstGeom prst="rect">
            <a:avLst/>
          </a:prstGeom>
          <a:gradFill rotWithShape="1">
            <a:gsLst>
              <a:gs pos="0">
                <a:schemeClr val="bg1"/>
              </a:gs>
              <a:gs pos="100000">
                <a:srgbClr val="FF66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80000"/>
              </a:lnSpc>
            </a:pPr>
            <a:endParaRPr lang="en-US" sz="1400" b="1" baseline="0">
              <a:solidFill>
                <a:srgbClr val="0070C0"/>
              </a:solidFill>
              <a:latin typeface="Cambria" panose="02040503050406030204" pitchFamily="18" charset="0"/>
              <a:cs typeface="Times New Roman" pitchFamily="18" charset="0"/>
            </a:endParaRPr>
          </a:p>
        </p:txBody>
      </p:sp>
      <p:sp>
        <p:nvSpPr>
          <p:cNvPr id="6" name="TextBox 5">
            <a:extLst>
              <a:ext uri="{FF2B5EF4-FFF2-40B4-BE49-F238E27FC236}">
                <a16:creationId xmlns:a16="http://schemas.microsoft.com/office/drawing/2014/main" id="{468A248C-C3BF-4445-9A84-7A726277A2E9}"/>
              </a:ext>
            </a:extLst>
          </p:cNvPr>
          <p:cNvSpPr txBox="1"/>
          <p:nvPr userDrawn="1"/>
        </p:nvSpPr>
        <p:spPr>
          <a:xfrm>
            <a:off x="40584" y="11668"/>
            <a:ext cx="2312171" cy="323165"/>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1" kern="1200"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mn-ea"/>
                <a:cs typeface="Times New Roman" panose="02020603050405020304" pitchFamily="18" charset="0"/>
              </a:rPr>
              <a:t>Trường THPT Hùng Vương</a:t>
            </a:r>
            <a:endParaRPr lang="en-US" sz="1500" b="0" i="1"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pic>
        <p:nvPicPr>
          <p:cNvPr id="7" name="Picture 2" descr="Image result for python logo">
            <a:extLst>
              <a:ext uri="{FF2B5EF4-FFF2-40B4-BE49-F238E27FC236}">
                <a16:creationId xmlns:a16="http://schemas.microsoft.com/office/drawing/2014/main" id="{48075DEC-8404-46B4-BCBC-3C54BF4DF341}"/>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2242" t="11823" r="5229" b="21182"/>
          <a:stretch/>
        </p:blipFill>
        <p:spPr bwMode="auto">
          <a:xfrm>
            <a:off x="8009792" y="5146981"/>
            <a:ext cx="4191000" cy="114914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FA423045-335A-485E-A2FD-A79013334499}"/>
              </a:ext>
            </a:extLst>
          </p:cNvPr>
          <p:cNvSpPr txBox="1"/>
          <p:nvPr userDrawn="1"/>
        </p:nvSpPr>
        <p:spPr>
          <a:xfrm>
            <a:off x="54286" y="6477000"/>
            <a:ext cx="1949893" cy="323165"/>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1" kern="1200"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mn-ea"/>
                <a:cs typeface="Times New Roman" panose="02020603050405020304" pitchFamily="18" charset="0"/>
              </a:rPr>
              <a:t>GV: Phan Ngọc Phụng</a:t>
            </a:r>
            <a:endParaRPr lang="en-US" sz="1500" b="0" i="1"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AFEBFB45-52A9-417D-B41A-69A3AF40353E}"/>
              </a:ext>
            </a:extLst>
          </p:cNvPr>
          <p:cNvSpPr txBox="1"/>
          <p:nvPr userDrawn="1"/>
        </p:nvSpPr>
        <p:spPr>
          <a:xfrm>
            <a:off x="9466384" y="32240"/>
            <a:ext cx="2674258" cy="323165"/>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1" kern="1200"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mn-ea"/>
                <a:cs typeface="Times New Roman" panose="02020603050405020304" pitchFamily="18" charset="0"/>
              </a:rPr>
              <a:t>Lập trình Python cơ bản khối 11</a:t>
            </a:r>
            <a:endParaRPr lang="en-US" sz="1500" b="0" i="1"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5692015"/>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4115203484"/>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136212300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352609807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232146724"/>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416385826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419812828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86971470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E5571-560F-4DFC-BA97-61ACA5F7ADE1}" type="slidenum">
              <a:rPr lang="en-US" smtClean="0"/>
              <a:t>‹#›</a:t>
            </a:fld>
            <a:endParaRPr lang="en-US"/>
          </a:p>
        </p:txBody>
      </p:sp>
    </p:spTree>
    <p:extLst>
      <p:ext uri="{BB962C8B-B14F-4D97-AF65-F5344CB8AC3E}">
        <p14:creationId xmlns:p14="http://schemas.microsoft.com/office/powerpoint/2010/main" val="2548844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685800" y="762000"/>
            <a:ext cx="10748964" cy="2514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800" b="1">
                <a:solidFill>
                  <a:schemeClr val="bg2"/>
                </a:solidFill>
                <a:latin typeface="+mj-lt"/>
                <a:ea typeface="+mj-ea"/>
                <a:cs typeface="+mj-cs"/>
              </a:defRPr>
            </a:lvl1pPr>
            <a:lvl2pPr algn="ctr" rtl="0" eaLnBrk="1" fontAlgn="base" hangingPunct="1">
              <a:spcBef>
                <a:spcPct val="0"/>
              </a:spcBef>
              <a:spcAft>
                <a:spcPct val="0"/>
              </a:spcAft>
              <a:defRPr sz="3600" b="1">
                <a:solidFill>
                  <a:schemeClr val="bg1"/>
                </a:solidFill>
                <a:latin typeface="Arial" charset="0"/>
              </a:defRPr>
            </a:lvl2pPr>
            <a:lvl3pPr algn="ctr" rtl="0" eaLnBrk="1" fontAlgn="base" hangingPunct="1">
              <a:spcBef>
                <a:spcPct val="0"/>
              </a:spcBef>
              <a:spcAft>
                <a:spcPct val="0"/>
              </a:spcAft>
              <a:defRPr sz="3600" b="1">
                <a:solidFill>
                  <a:schemeClr val="bg1"/>
                </a:solidFill>
                <a:latin typeface="Arial" charset="0"/>
              </a:defRPr>
            </a:lvl3pPr>
            <a:lvl4pPr algn="ctr" rtl="0" eaLnBrk="1" fontAlgn="base" hangingPunct="1">
              <a:spcBef>
                <a:spcPct val="0"/>
              </a:spcBef>
              <a:spcAft>
                <a:spcPct val="0"/>
              </a:spcAft>
              <a:defRPr sz="3600" b="1">
                <a:solidFill>
                  <a:schemeClr val="bg1"/>
                </a:solidFill>
                <a:latin typeface="Arial" charset="0"/>
              </a:defRPr>
            </a:lvl4pPr>
            <a:lvl5pPr algn="ctr" rtl="0" eaLnBrk="1" fontAlgn="base" hangingPunct="1">
              <a:spcBef>
                <a:spcPct val="0"/>
              </a:spcBef>
              <a:spcAft>
                <a:spcPct val="0"/>
              </a:spcAft>
              <a:defRPr sz="3600" b="1">
                <a:solidFill>
                  <a:schemeClr val="bg1"/>
                </a:solidFill>
                <a:latin typeface="Arial" charset="0"/>
              </a:defRPr>
            </a:lvl5pPr>
            <a:lvl6pPr marL="457200" algn="ctr" rtl="0" eaLnBrk="1" fontAlgn="base" hangingPunct="1">
              <a:spcBef>
                <a:spcPct val="0"/>
              </a:spcBef>
              <a:spcAft>
                <a:spcPct val="0"/>
              </a:spcAft>
              <a:defRPr sz="3600" b="1">
                <a:solidFill>
                  <a:schemeClr val="bg1"/>
                </a:solidFill>
                <a:latin typeface="Arial" charset="0"/>
              </a:defRPr>
            </a:lvl6pPr>
            <a:lvl7pPr marL="914400" algn="ctr" rtl="0" eaLnBrk="1" fontAlgn="base" hangingPunct="1">
              <a:spcBef>
                <a:spcPct val="0"/>
              </a:spcBef>
              <a:spcAft>
                <a:spcPct val="0"/>
              </a:spcAft>
              <a:defRPr sz="3600" b="1">
                <a:solidFill>
                  <a:schemeClr val="bg1"/>
                </a:solidFill>
                <a:latin typeface="Arial" charset="0"/>
              </a:defRPr>
            </a:lvl7pPr>
            <a:lvl8pPr marL="1371600" algn="ctr" rtl="0" eaLnBrk="1" fontAlgn="base" hangingPunct="1">
              <a:spcBef>
                <a:spcPct val="0"/>
              </a:spcBef>
              <a:spcAft>
                <a:spcPct val="0"/>
              </a:spcAft>
              <a:defRPr sz="3600" b="1">
                <a:solidFill>
                  <a:schemeClr val="bg1"/>
                </a:solidFill>
                <a:latin typeface="Arial" charset="0"/>
              </a:defRPr>
            </a:lvl8pPr>
            <a:lvl9pPr marL="1828800" algn="ctr" rtl="0" eaLnBrk="1" fontAlgn="base" hangingPunct="1">
              <a:spcBef>
                <a:spcPct val="0"/>
              </a:spcBef>
              <a:spcAft>
                <a:spcPct val="0"/>
              </a:spcAft>
              <a:defRPr sz="3600" b="1">
                <a:solidFill>
                  <a:schemeClr val="bg1"/>
                </a:solidFill>
                <a:latin typeface="Arial" charset="0"/>
              </a:defRPr>
            </a:lvl9pPr>
          </a:lstStyle>
          <a:p>
            <a:pPr>
              <a:defRPr/>
            </a:pPr>
            <a:r>
              <a:rPr lang="vi-VN" sz="6600" kern="0">
                <a:ln>
                  <a:solidFill>
                    <a:srgbClr val="0070C0"/>
                  </a:solidFill>
                </a:ln>
                <a:solidFill>
                  <a:srgbClr val="002060"/>
                </a:solidFill>
                <a:latin typeface="Cambria" panose="02040503050406030204" pitchFamily="18" charset="0"/>
              </a:rPr>
              <a:t>CÁCH NHẬP LIỆU TỪ BÀN PHÍM TRONG PYTHON</a:t>
            </a:r>
            <a:endParaRPr lang="en-US" sz="6600" kern="0">
              <a:ln>
                <a:solidFill>
                  <a:srgbClr val="0070C0"/>
                </a:solidFill>
              </a:ln>
              <a:solidFill>
                <a:srgbClr val="002060"/>
              </a:solidFill>
              <a:latin typeface="Cambria" panose="02040503050406030204" pitchFamily="18" charset="0"/>
            </a:endParaRPr>
          </a:p>
        </p:txBody>
      </p:sp>
      <p:sp>
        <p:nvSpPr>
          <p:cNvPr id="5" name="Slide Number Placeholder 4"/>
          <p:cNvSpPr>
            <a:spLocks noGrp="1"/>
          </p:cNvSpPr>
          <p:nvPr>
            <p:ph type="sldNum" sz="quarter" idx="12"/>
          </p:nvPr>
        </p:nvSpPr>
        <p:spPr/>
        <p:txBody>
          <a:bodyPr/>
          <a:lstStyle/>
          <a:p>
            <a:r>
              <a:rPr lang="en-US"/>
              <a:t>Trang </a:t>
            </a:r>
            <a:fld id="{99166BD8-DA3C-4BE0-9C00-AA0485D1F6DE}" type="slidenum">
              <a:rPr lang="en-US" smtClean="0"/>
              <a:pPr/>
              <a:t>1</a:t>
            </a:fld>
            <a:endParaRPr lang="en-US"/>
          </a:p>
        </p:txBody>
      </p:sp>
    </p:spTree>
    <p:extLst>
      <p:ext uri="{BB962C8B-B14F-4D97-AF65-F5344CB8AC3E}">
        <p14:creationId xmlns:p14="http://schemas.microsoft.com/office/powerpoint/2010/main" val="1381459976"/>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6629400" cy="508000"/>
            <a:chOff x="789624" y="1191463"/>
            <a:chExt cx="6629400" cy="508000"/>
          </a:xfrm>
        </p:grpSpPr>
        <p:sp>
          <p:nvSpPr>
            <p:cNvPr id="3" name="AutoShape 52"/>
            <p:cNvSpPr>
              <a:spLocks noChangeArrowheads="1"/>
            </p:cNvSpPr>
            <p:nvPr/>
          </p:nvSpPr>
          <p:spPr bwMode="gray">
            <a:xfrm>
              <a:off x="990600" y="1191463"/>
              <a:ext cx="6428424"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eaLnBrk="0" fontAlgn="base" hangingPunct="0">
                <a:spcBef>
                  <a:spcPct val="0"/>
                </a:spcBef>
                <a:spcAft>
                  <a:spcPct val="0"/>
                </a:spcAft>
              </a:pPr>
              <a:r>
                <a:rPr lang="en-US" sz="2800" b="1">
                  <a:latin typeface="Cambria" panose="02040503050406030204" pitchFamily="18" charset="0"/>
                </a:rPr>
                <a:t>Nội dung bài học</a:t>
              </a:r>
              <a:endParaRPr lang="en-US" sz="2800" b="1" kern="0">
                <a:solidFill>
                  <a:srgbClr val="000000"/>
                </a:solidFill>
                <a:latin typeface="Cambria" panose="02040503050406030204" pitchFamily="18" charset="0"/>
              </a:endParaRP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2</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spcBef>
                <a:spcPts val="1000"/>
              </a:spcBef>
              <a:buClr>
                <a:srgbClr val="215D9F"/>
              </a:buClr>
              <a:buNone/>
            </a:pPr>
            <a:r>
              <a:rPr lang="vi-VN" sz="2800">
                <a:solidFill>
                  <a:prstClr val="black"/>
                </a:solidFill>
                <a:latin typeface="Cambria" panose="02040503050406030204" pitchFamily="18" charset="0"/>
              </a:rPr>
              <a:t>Trong Python để nhập liệu từ bàn phím ta dùng hàm input(). Giá trị nhập vào của hàm input() thường là kiểu chuỗi, do đó ta cần chuyển kiểu nếu như muốn lưu trữ giá trị nhập vào không phải kiểu chuỗi.</a:t>
            </a:r>
            <a:endParaRPr lang="en-US" sz="2800">
              <a:solidFill>
                <a:prstClr val="black"/>
              </a:solidFill>
              <a:latin typeface="Cambria" panose="02040503050406030204" pitchFamily="18" charset="0"/>
            </a:endParaRPr>
          </a:p>
          <a:p>
            <a:pPr marL="0" lvl="0" indent="0" algn="just">
              <a:spcBef>
                <a:spcPts val="1000"/>
              </a:spcBef>
              <a:buClr>
                <a:srgbClr val="215D9F"/>
              </a:buClr>
              <a:buNone/>
            </a:pPr>
            <a:endParaRPr lang="en-US" sz="2800">
              <a:solidFill>
                <a:prstClr val="black"/>
              </a:solidFill>
              <a:latin typeface="Cambria" panose="02040503050406030204" pitchFamily="18" charset="0"/>
            </a:endParaRPr>
          </a:p>
          <a:p>
            <a:pPr marL="0" lvl="0" indent="0" algn="just">
              <a:spcBef>
                <a:spcPts val="1000"/>
              </a:spcBef>
              <a:buClr>
                <a:srgbClr val="215D9F"/>
              </a:buClr>
              <a:buNone/>
            </a:pPr>
            <a:endParaRPr lang="en-US" sz="2800">
              <a:solidFill>
                <a:prstClr val="black"/>
              </a:solidFill>
              <a:latin typeface="Cambria" panose="02040503050406030204" pitchFamily="18" charset="0"/>
            </a:endParaRPr>
          </a:p>
          <a:p>
            <a:pPr marL="0" lvl="0" indent="0" algn="just">
              <a:spcBef>
                <a:spcPts val="1000"/>
              </a:spcBef>
              <a:buClr>
                <a:srgbClr val="215D9F"/>
              </a:buClr>
              <a:buNone/>
            </a:pPr>
            <a:endParaRPr lang="en-US" sz="2800">
              <a:solidFill>
                <a:prstClr val="black"/>
              </a:solidFill>
              <a:latin typeface="Cambria" panose="02040503050406030204" pitchFamily="18" charset="0"/>
            </a:endParaRPr>
          </a:p>
        </p:txBody>
      </p:sp>
      <p:sp>
        <p:nvSpPr>
          <p:cNvPr id="9" name="Rectangle 2">
            <a:extLst>
              <a:ext uri="{FF2B5EF4-FFF2-40B4-BE49-F238E27FC236}">
                <a16:creationId xmlns:a16="http://schemas.microsoft.com/office/drawing/2014/main" id="{AAD277E9-C4E1-4FFF-ABCE-675ACB7C1DEB}"/>
              </a:ext>
            </a:extLst>
          </p:cNvPr>
          <p:cNvSpPr>
            <a:spLocks noChangeArrowheads="1"/>
          </p:cNvSpPr>
          <p:nvPr/>
        </p:nvSpPr>
        <p:spPr bwMode="auto">
          <a:xfrm>
            <a:off x="1447800" y="2644170"/>
            <a:ext cx="6083717" cy="156966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print</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r>
              <a:rPr kumimoji="0" lang="en-US" altLang="en-US" sz="2400" b="1" i="0" u="none" strike="noStrike" cap="none" normalizeH="0" baseline="0">
                <a:ln>
                  <a:noFill/>
                </a:ln>
                <a:solidFill>
                  <a:srgbClr val="008080"/>
                </a:solidFill>
                <a:effectLst/>
                <a:latin typeface="Courier New" panose="02070309020205020404" pitchFamily="49" charset="0"/>
                <a:cs typeface="Courier New" panose="02070309020205020404" pitchFamily="49" charset="0"/>
              </a:rPr>
              <a:t>"Mời bạn nhập cái gì đó:"</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b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b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s=</a:t>
            </a: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input</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b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b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print</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r>
              <a:rPr kumimoji="0" lang="en-US" altLang="en-US" sz="2400" b="1" i="0" u="none" strike="noStrike" cap="none" normalizeH="0" baseline="0">
                <a:ln>
                  <a:noFill/>
                </a:ln>
                <a:solidFill>
                  <a:srgbClr val="008080"/>
                </a:solidFill>
                <a:effectLst/>
                <a:latin typeface="Courier New" panose="02070309020205020404" pitchFamily="49" charset="0"/>
                <a:cs typeface="Courier New" panose="02070309020205020404" pitchFamily="49" charset="0"/>
              </a:rPr>
              <a:t>"Bạn nhập:"</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,s)</a:t>
            </a:r>
            <a:b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b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print</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r>
              <a:rPr kumimoji="0" lang="en-US" altLang="en-US" sz="2400" b="1" i="0" u="none" strike="noStrike" cap="none" normalizeH="0" baseline="0">
                <a:ln>
                  <a:noFill/>
                </a:ln>
                <a:solidFill>
                  <a:srgbClr val="008080"/>
                </a:solidFill>
                <a:effectLst/>
                <a:latin typeface="Courier New" panose="02070309020205020404" pitchFamily="49" charset="0"/>
                <a:cs typeface="Courier New" panose="02070309020205020404" pitchFamily="49" charset="0"/>
              </a:rPr>
              <a:t>"Kiểu dữ liệu:"</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type</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(s))</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9406584"/>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6629400" cy="508000"/>
            <a:chOff x="789624" y="1191463"/>
            <a:chExt cx="6629400" cy="508000"/>
          </a:xfrm>
        </p:grpSpPr>
        <p:sp>
          <p:nvSpPr>
            <p:cNvPr id="3" name="AutoShape 52"/>
            <p:cNvSpPr>
              <a:spLocks noChangeArrowheads="1"/>
            </p:cNvSpPr>
            <p:nvPr/>
          </p:nvSpPr>
          <p:spPr bwMode="gray">
            <a:xfrm>
              <a:off x="990600" y="1191463"/>
              <a:ext cx="6428424"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eaLnBrk="0" fontAlgn="base" hangingPunct="0">
                <a:spcBef>
                  <a:spcPct val="0"/>
                </a:spcBef>
                <a:spcAft>
                  <a:spcPct val="0"/>
                </a:spcAft>
              </a:pPr>
              <a:r>
                <a:rPr lang="en-US" sz="2800" b="1">
                  <a:latin typeface="Cambria" panose="02040503050406030204" pitchFamily="18" charset="0"/>
                </a:rPr>
                <a:t>Nội dung bài học</a:t>
              </a:r>
              <a:endParaRPr lang="en-US" sz="2800" b="1" kern="0">
                <a:solidFill>
                  <a:srgbClr val="000000"/>
                </a:solidFill>
                <a:latin typeface="Cambria" panose="02040503050406030204" pitchFamily="18" charset="0"/>
              </a:endParaRP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3</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lnSpc>
                <a:spcPct val="90000"/>
              </a:lnSpc>
              <a:spcBef>
                <a:spcPts val="1000"/>
              </a:spcBef>
              <a:buClr>
                <a:srgbClr val="215D9F"/>
              </a:buClr>
              <a:buNone/>
            </a:pPr>
            <a:r>
              <a:rPr lang="en-US" sz="2800">
                <a:solidFill>
                  <a:prstClr val="black"/>
                </a:solidFill>
                <a:latin typeface="Cambria" panose="02040503050406030204" pitchFamily="18" charset="0"/>
              </a:rPr>
              <a:t>Muốn đ</a:t>
            </a:r>
            <a:r>
              <a:rPr lang="vi-VN" sz="2800">
                <a:solidFill>
                  <a:prstClr val="black"/>
                </a:solidFill>
                <a:latin typeface="Cambria" panose="02040503050406030204" pitchFamily="18" charset="0"/>
              </a:rPr>
              <a:t>ư</a:t>
            </a:r>
            <a:r>
              <a:rPr lang="en-US" sz="2800">
                <a:solidFill>
                  <a:prstClr val="black"/>
                </a:solidFill>
                <a:latin typeface="Cambria" panose="02040503050406030204" pitchFamily="18" charset="0"/>
              </a:rPr>
              <a:t>a về số int</a:t>
            </a:r>
          </a:p>
        </p:txBody>
      </p:sp>
      <p:sp>
        <p:nvSpPr>
          <p:cNvPr id="11" name="Rectangle 4">
            <a:extLst>
              <a:ext uri="{FF2B5EF4-FFF2-40B4-BE49-F238E27FC236}">
                <a16:creationId xmlns:a16="http://schemas.microsoft.com/office/drawing/2014/main" id="{E9799B61-1A17-493C-B0E4-B5137D2890A8}"/>
              </a:ext>
            </a:extLst>
          </p:cNvPr>
          <p:cNvSpPr>
            <a:spLocks noChangeArrowheads="1"/>
          </p:cNvSpPr>
          <p:nvPr/>
        </p:nvSpPr>
        <p:spPr bwMode="auto">
          <a:xfrm>
            <a:off x="533400" y="1630740"/>
            <a:ext cx="5899372" cy="156966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print</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r>
              <a:rPr kumimoji="0" lang="en-US" altLang="en-US" sz="2400" b="1" i="0" u="none" strike="noStrike" cap="none" normalizeH="0" baseline="0">
                <a:ln>
                  <a:noFill/>
                </a:ln>
                <a:solidFill>
                  <a:srgbClr val="008080"/>
                </a:solidFill>
                <a:effectLst/>
                <a:latin typeface="Courier New" panose="02070309020205020404" pitchFamily="49" charset="0"/>
                <a:cs typeface="Courier New" panose="02070309020205020404" pitchFamily="49" charset="0"/>
              </a:rPr>
              <a:t>"Mời bạn nhập kiểu int:"</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b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b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x=</a:t>
            </a: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int</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input</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b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b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print</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r>
              <a:rPr kumimoji="0" lang="en-US" altLang="en-US" sz="2400" b="1" i="0" u="none" strike="noStrike" cap="none" normalizeH="0" baseline="0">
                <a:ln>
                  <a:noFill/>
                </a:ln>
                <a:solidFill>
                  <a:srgbClr val="008080"/>
                </a:solidFill>
                <a:effectLst/>
                <a:latin typeface="Courier New" panose="02070309020205020404" pitchFamily="49" charset="0"/>
                <a:cs typeface="Courier New" panose="02070309020205020404" pitchFamily="49" charset="0"/>
              </a:rPr>
              <a:t>"Bạn nhập:"</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,x)</a:t>
            </a:r>
            <a:b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b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print</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r>
              <a:rPr kumimoji="0" lang="en-US" altLang="en-US" sz="2400" b="1" i="0" u="none" strike="noStrike" cap="none" normalizeH="0" baseline="0">
                <a:ln>
                  <a:noFill/>
                </a:ln>
                <a:solidFill>
                  <a:srgbClr val="008080"/>
                </a:solidFill>
                <a:effectLst/>
                <a:latin typeface="Courier New" panose="02070309020205020404" pitchFamily="49" charset="0"/>
                <a:cs typeface="Courier New" panose="02070309020205020404" pitchFamily="49" charset="0"/>
              </a:rPr>
              <a:t>"Kiểu dữ liệu:"</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type</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(x))</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3239636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6629400" cy="508000"/>
            <a:chOff x="789624" y="1191463"/>
            <a:chExt cx="6629400" cy="508000"/>
          </a:xfrm>
        </p:grpSpPr>
        <p:sp>
          <p:nvSpPr>
            <p:cNvPr id="3" name="AutoShape 52"/>
            <p:cNvSpPr>
              <a:spLocks noChangeArrowheads="1"/>
            </p:cNvSpPr>
            <p:nvPr/>
          </p:nvSpPr>
          <p:spPr bwMode="gray">
            <a:xfrm>
              <a:off x="990600" y="1191463"/>
              <a:ext cx="6428424"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eaLnBrk="0" fontAlgn="base" hangingPunct="0">
                <a:spcBef>
                  <a:spcPct val="0"/>
                </a:spcBef>
                <a:spcAft>
                  <a:spcPct val="0"/>
                </a:spcAft>
              </a:pPr>
              <a:r>
                <a:rPr lang="en-US" sz="2800" b="1">
                  <a:latin typeface="Cambria" panose="02040503050406030204" pitchFamily="18" charset="0"/>
                </a:rPr>
                <a:t>Nội dung bài học</a:t>
              </a:r>
              <a:endParaRPr lang="en-US" sz="2800" b="1" kern="0">
                <a:solidFill>
                  <a:srgbClr val="000000"/>
                </a:solidFill>
                <a:latin typeface="Cambria" panose="02040503050406030204" pitchFamily="18" charset="0"/>
              </a:endParaRP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4</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lnSpc>
                <a:spcPct val="90000"/>
              </a:lnSpc>
              <a:spcBef>
                <a:spcPts val="1000"/>
              </a:spcBef>
              <a:buClr>
                <a:srgbClr val="215D9F"/>
              </a:buClr>
              <a:buNone/>
            </a:pPr>
            <a:r>
              <a:rPr lang="en-US" sz="2800">
                <a:solidFill>
                  <a:prstClr val="black"/>
                </a:solidFill>
                <a:latin typeface="Cambria" panose="02040503050406030204" pitchFamily="18" charset="0"/>
              </a:rPr>
              <a:t>Muốn đ</a:t>
            </a:r>
            <a:r>
              <a:rPr lang="vi-VN" sz="2800">
                <a:solidFill>
                  <a:prstClr val="black"/>
                </a:solidFill>
                <a:latin typeface="Cambria" panose="02040503050406030204" pitchFamily="18" charset="0"/>
              </a:rPr>
              <a:t>ư</a:t>
            </a:r>
            <a:r>
              <a:rPr lang="en-US" sz="2800">
                <a:solidFill>
                  <a:prstClr val="black"/>
                </a:solidFill>
                <a:latin typeface="Cambria" panose="02040503050406030204" pitchFamily="18" charset="0"/>
              </a:rPr>
              <a:t>a về số float</a:t>
            </a:r>
          </a:p>
        </p:txBody>
      </p:sp>
      <p:sp>
        <p:nvSpPr>
          <p:cNvPr id="11" name="Rectangle 4">
            <a:extLst>
              <a:ext uri="{FF2B5EF4-FFF2-40B4-BE49-F238E27FC236}">
                <a16:creationId xmlns:a16="http://schemas.microsoft.com/office/drawing/2014/main" id="{E9799B61-1A17-493C-B0E4-B5137D2890A8}"/>
              </a:ext>
            </a:extLst>
          </p:cNvPr>
          <p:cNvSpPr>
            <a:spLocks noChangeArrowheads="1"/>
          </p:cNvSpPr>
          <p:nvPr/>
        </p:nvSpPr>
        <p:spPr bwMode="auto">
          <a:xfrm>
            <a:off x="533400" y="1630740"/>
            <a:ext cx="6083717" cy="156966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print</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r>
              <a:rPr kumimoji="0" lang="en-US" altLang="en-US" sz="2400" b="1" i="0" u="none" strike="noStrike" cap="none" normalizeH="0" baseline="0">
                <a:ln>
                  <a:noFill/>
                </a:ln>
                <a:solidFill>
                  <a:srgbClr val="008080"/>
                </a:solidFill>
                <a:effectLst/>
                <a:latin typeface="Courier New" panose="02070309020205020404" pitchFamily="49" charset="0"/>
                <a:cs typeface="Courier New" panose="02070309020205020404" pitchFamily="49" charset="0"/>
              </a:rPr>
              <a:t>"Mời bạn nhập </a:t>
            </a:r>
            <a:r>
              <a:rPr lang="en-US" altLang="en-US" sz="2400" b="1">
                <a:solidFill>
                  <a:srgbClr val="008080"/>
                </a:solidFill>
                <a:latin typeface="Courier New" panose="02070309020205020404" pitchFamily="49" charset="0"/>
                <a:cs typeface="Courier New" panose="02070309020205020404" pitchFamily="49" charset="0"/>
              </a:rPr>
              <a:t>kiểu float</a:t>
            </a:r>
            <a:r>
              <a:rPr kumimoji="0" lang="en-US" altLang="en-US" sz="2400" b="1" i="0" u="none" strike="noStrike" cap="none" normalizeH="0" baseline="0">
                <a:ln>
                  <a:noFill/>
                </a:ln>
                <a:solidFill>
                  <a:srgbClr val="008080"/>
                </a:solidFill>
                <a:effectLst/>
                <a:latin typeface="Courier New" panose="02070309020205020404" pitchFamily="49" charset="0"/>
                <a:cs typeface="Courier New" panose="02070309020205020404" pitchFamily="49" charset="0"/>
              </a:rPr>
              <a:t>:“</a:t>
            </a:r>
            <a:b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b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x=</a:t>
            </a: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float</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input</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b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b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print</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r>
              <a:rPr kumimoji="0" lang="en-US" altLang="en-US" sz="2400" b="1" i="0" u="none" strike="noStrike" cap="none" normalizeH="0" baseline="0">
                <a:ln>
                  <a:noFill/>
                </a:ln>
                <a:solidFill>
                  <a:srgbClr val="008080"/>
                </a:solidFill>
                <a:effectLst/>
                <a:latin typeface="Courier New" panose="02070309020205020404" pitchFamily="49" charset="0"/>
                <a:cs typeface="Courier New" panose="02070309020205020404" pitchFamily="49" charset="0"/>
              </a:rPr>
              <a:t>"Bạn nhập:"</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,x)</a:t>
            </a:r>
            <a:b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b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print</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r>
              <a:rPr kumimoji="0" lang="en-US" altLang="en-US" sz="2400" b="1" i="0" u="none" strike="noStrike" cap="none" normalizeH="0" baseline="0">
                <a:ln>
                  <a:noFill/>
                </a:ln>
                <a:solidFill>
                  <a:srgbClr val="008080"/>
                </a:solidFill>
                <a:effectLst/>
                <a:latin typeface="Courier New" panose="02070309020205020404" pitchFamily="49" charset="0"/>
                <a:cs typeface="Courier New" panose="02070309020205020404" pitchFamily="49" charset="0"/>
              </a:rPr>
              <a:t>"Kiểu dữ liệu:"</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type</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(x))</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53000350"/>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6629400" cy="508000"/>
            <a:chOff x="789624" y="1191463"/>
            <a:chExt cx="6629400" cy="508000"/>
          </a:xfrm>
        </p:grpSpPr>
        <p:sp>
          <p:nvSpPr>
            <p:cNvPr id="3" name="AutoShape 52"/>
            <p:cNvSpPr>
              <a:spLocks noChangeArrowheads="1"/>
            </p:cNvSpPr>
            <p:nvPr/>
          </p:nvSpPr>
          <p:spPr bwMode="gray">
            <a:xfrm>
              <a:off x="990600" y="1191463"/>
              <a:ext cx="6428424"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eaLnBrk="0" fontAlgn="base" hangingPunct="0">
                <a:spcBef>
                  <a:spcPct val="0"/>
                </a:spcBef>
                <a:spcAft>
                  <a:spcPct val="0"/>
                </a:spcAft>
              </a:pPr>
              <a:r>
                <a:rPr lang="en-US" sz="2800" b="1">
                  <a:latin typeface="Cambria" panose="02040503050406030204" pitchFamily="18" charset="0"/>
                </a:rPr>
                <a:t>Nội dung bài học</a:t>
              </a:r>
              <a:endParaRPr lang="en-US" sz="2800" b="1" kern="0">
                <a:solidFill>
                  <a:srgbClr val="000000"/>
                </a:solidFill>
                <a:latin typeface="Cambria" panose="02040503050406030204" pitchFamily="18" charset="0"/>
              </a:endParaRP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5</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lnSpc>
                <a:spcPct val="90000"/>
              </a:lnSpc>
              <a:spcBef>
                <a:spcPts val="1000"/>
              </a:spcBef>
              <a:buClr>
                <a:srgbClr val="215D9F"/>
              </a:buClr>
              <a:buNone/>
            </a:pPr>
            <a:r>
              <a:rPr lang="vi-VN" sz="2800">
                <a:solidFill>
                  <a:prstClr val="black"/>
                </a:solidFill>
                <a:latin typeface="Cambria" panose="02040503050406030204" pitchFamily="18" charset="0"/>
              </a:rPr>
              <a:t>Ngoài ra hàm input() còn có cho phép ta nhập nhãn tiêu đề vào như sau:</a:t>
            </a:r>
            <a:endParaRPr lang="en-US" sz="2800">
              <a:solidFill>
                <a:prstClr val="black"/>
              </a:solidFill>
              <a:latin typeface="Cambria" panose="02040503050406030204" pitchFamily="18" charset="0"/>
            </a:endParaRPr>
          </a:p>
        </p:txBody>
      </p:sp>
      <p:sp>
        <p:nvSpPr>
          <p:cNvPr id="9" name="Rectangle 2">
            <a:extLst>
              <a:ext uri="{FF2B5EF4-FFF2-40B4-BE49-F238E27FC236}">
                <a16:creationId xmlns:a16="http://schemas.microsoft.com/office/drawing/2014/main" id="{8DBB73D9-2321-494B-8AD3-172150672E1C}"/>
              </a:ext>
            </a:extLst>
          </p:cNvPr>
          <p:cNvSpPr>
            <a:spLocks noChangeArrowheads="1"/>
          </p:cNvSpPr>
          <p:nvPr/>
        </p:nvSpPr>
        <p:spPr bwMode="auto">
          <a:xfrm>
            <a:off x="609600" y="1676400"/>
            <a:ext cx="7189789" cy="83099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x=</a:t>
            </a: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input</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r>
              <a:rPr kumimoji="0" lang="en-US" altLang="en-US" sz="2400" b="1" i="0" u="none" strike="noStrike" cap="none" normalizeH="0" baseline="0">
                <a:ln>
                  <a:noFill/>
                </a:ln>
                <a:solidFill>
                  <a:srgbClr val="008080"/>
                </a:solidFill>
                <a:effectLst/>
                <a:latin typeface="Courier New" panose="02070309020205020404" pitchFamily="49" charset="0"/>
                <a:cs typeface="Courier New" panose="02070309020205020404" pitchFamily="49" charset="0"/>
              </a:rPr>
              <a:t>"Mời bạn nhập giá trị gì đó:"</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b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br>
            <a:r>
              <a:rPr kumimoji="0" lang="en-US" altLang="en-US" sz="2400" b="0" i="0" u="none" strike="noStrike" cap="none" normalizeH="0" baseline="0">
                <a:ln>
                  <a:noFill/>
                </a:ln>
                <a:solidFill>
                  <a:srgbClr val="000080"/>
                </a:solidFill>
                <a:effectLst/>
                <a:latin typeface="Courier New" panose="02070309020205020404" pitchFamily="49" charset="0"/>
                <a:cs typeface="Courier New" panose="02070309020205020404" pitchFamily="49" charset="0"/>
              </a:rPr>
              <a:t>print</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a:t>
            </a:r>
            <a:r>
              <a:rPr kumimoji="0" lang="en-US" altLang="en-US" sz="2400" b="1" i="0" u="none" strike="noStrike" cap="none" normalizeH="0" baseline="0">
                <a:ln>
                  <a:noFill/>
                </a:ln>
                <a:solidFill>
                  <a:srgbClr val="008080"/>
                </a:solidFill>
                <a:effectLst/>
                <a:latin typeface="Courier New" panose="02070309020205020404" pitchFamily="49" charset="0"/>
                <a:cs typeface="Courier New" panose="02070309020205020404" pitchFamily="49" charset="0"/>
              </a:rPr>
              <a:t>"Bạn nhập: "</a:t>
            </a:r>
            <a:r>
              <a:rPr kumimoji="0" lang="en-US" altLang="en-US" sz="2400" b="0" i="0" u="none" strike="noStrike" cap="none" normalizeH="0" baseline="0">
                <a:ln>
                  <a:noFill/>
                </a:ln>
                <a:solidFill>
                  <a:srgbClr val="000000"/>
                </a:solidFill>
                <a:effectLst/>
                <a:latin typeface="Courier New" panose="02070309020205020404" pitchFamily="49" charset="0"/>
                <a:cs typeface="Courier New" panose="02070309020205020404" pitchFamily="49" charset="0"/>
              </a:rPr>
              <a:t>,x)</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8983593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a:spLocks noChangeArrowheads="1"/>
          </p:cNvSpPr>
          <p:nvPr/>
        </p:nvSpPr>
        <p:spPr bwMode="auto">
          <a:xfrm>
            <a:off x="4495800" y="2555117"/>
            <a:ext cx="266700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6600">
                <a:latin typeface="Cambria" panose="02040503050406030204" pitchFamily="18" charset="0"/>
                <a:cs typeface="Arial" charset="0"/>
              </a:rPr>
              <a:t>END</a:t>
            </a:r>
          </a:p>
        </p:txBody>
      </p:sp>
      <p:pic>
        <p:nvPicPr>
          <p:cNvPr id="8" name="Picture 2" descr="Image result for minion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1" y="3611303"/>
            <a:ext cx="2181225" cy="23431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mage result for minion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58200" y="2310736"/>
            <a:ext cx="1905000" cy="1905002"/>
          </a:xfrm>
          <a:prstGeom prst="rect">
            <a:avLst/>
          </a:prstGeom>
          <a:noFill/>
          <a:extLst>
            <a:ext uri="{909E8E84-426E-40DD-AFC4-6F175D3DCCD1}">
              <a14:hiddenFill xmlns:a14="http://schemas.microsoft.com/office/drawing/2010/main">
                <a:solidFill>
                  <a:srgbClr val="FFFFFF"/>
                </a:solidFill>
              </a14:hiddenFill>
            </a:ext>
          </a:extLst>
        </p:spPr>
      </p:pic>
      <p:sp>
        <p:nvSpPr>
          <p:cNvPr id="10" name="Cloud Callout 9"/>
          <p:cNvSpPr/>
          <p:nvPr/>
        </p:nvSpPr>
        <p:spPr>
          <a:xfrm>
            <a:off x="7010400" y="533400"/>
            <a:ext cx="1714500" cy="1745064"/>
          </a:xfrm>
          <a:prstGeom prst="cloudCallout">
            <a:avLst>
              <a:gd name="adj1" fmla="val 45968"/>
              <a:gd name="adj2" fmla="val 92351"/>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a:latin typeface="Cambria" panose="02040503050406030204" pitchFamily="18" charset="0"/>
              </a:rPr>
              <a:t>Hey! Coding is easy!</a:t>
            </a:r>
          </a:p>
        </p:txBody>
      </p:sp>
      <p:sp>
        <p:nvSpPr>
          <p:cNvPr id="4" name="Slide Number Placeholder 3"/>
          <p:cNvSpPr>
            <a:spLocks noGrp="1"/>
          </p:cNvSpPr>
          <p:nvPr>
            <p:ph type="sldNum" sz="quarter" idx="12"/>
          </p:nvPr>
        </p:nvSpPr>
        <p:spPr/>
        <p:txBody>
          <a:bodyPr/>
          <a:lstStyle/>
          <a:p>
            <a:r>
              <a:rPr lang="en-US"/>
              <a:t>Trang </a:t>
            </a:r>
            <a:fld id="{99166BD8-DA3C-4BE0-9C00-AA0485D1F6DE}" type="slidenum">
              <a:rPr lang="en-US" smtClean="0"/>
              <a:pPr/>
              <a:t>6</a:t>
            </a:fld>
            <a:endParaRPr lang="en-US"/>
          </a:p>
        </p:txBody>
      </p:sp>
    </p:spTree>
    <p:extLst>
      <p:ext uri="{BB962C8B-B14F-4D97-AF65-F5344CB8AC3E}">
        <p14:creationId xmlns:p14="http://schemas.microsoft.com/office/powerpoint/2010/main" val="409598043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1847</TotalTime>
  <Words>249</Words>
  <Application>Microsoft Office PowerPoint</Application>
  <PresentationFormat>Widescreen</PresentationFormat>
  <Paragraphs>28</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Cambria</vt:lpstr>
      <vt:lpstr>Courier New</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Phan Ngoc Phung</cp:lastModifiedBy>
  <cp:revision>853</cp:revision>
  <dcterms:created xsi:type="dcterms:W3CDTF">2011-04-06T04:04:31Z</dcterms:created>
  <dcterms:modified xsi:type="dcterms:W3CDTF">2021-10-09T13:27:54Z</dcterms:modified>
</cp:coreProperties>
</file>